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63" r:id="rId4"/>
    <p:sldId id="264" r:id="rId5"/>
    <p:sldId id="281" r:id="rId6"/>
    <p:sldId id="296" r:id="rId7"/>
    <p:sldId id="266" r:id="rId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104" d="100"/>
          <a:sy n="104" d="100"/>
        </p:scale>
        <p:origin x="123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>
            <a:extLst>
              <a:ext uri="{FF2B5EF4-FFF2-40B4-BE49-F238E27FC236}">
                <a16:creationId xmlns:a16="http://schemas.microsoft.com/office/drawing/2014/main" id="{BA92157F-A1B8-4763-A120-71AB1F28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7" name="AutoShape 2">
            <a:extLst>
              <a:ext uri="{FF2B5EF4-FFF2-40B4-BE49-F238E27FC236}">
                <a16:creationId xmlns:a16="http://schemas.microsoft.com/office/drawing/2014/main" id="{68BEECD3-561E-4E9F-A4C3-06DF9A396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8" name="AutoShape 3">
            <a:extLst>
              <a:ext uri="{FF2B5EF4-FFF2-40B4-BE49-F238E27FC236}">
                <a16:creationId xmlns:a16="http://schemas.microsoft.com/office/drawing/2014/main" id="{ED22981E-B787-486C-8142-F89EF2A2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9D720F9A-66AD-4B47-B60A-DD273463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493E35B7-7911-4C05-AABA-5E7A26B4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1" name="AutoShape 6">
            <a:extLst>
              <a:ext uri="{FF2B5EF4-FFF2-40B4-BE49-F238E27FC236}">
                <a16:creationId xmlns:a16="http://schemas.microsoft.com/office/drawing/2014/main" id="{C8181323-A628-4E83-9041-7EFA92DCE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B5F813A2-A792-438D-87C6-94D5CE6EEDA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831C8F1-B611-47DC-AB00-2F5BC8AB0F4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EFF37494-452E-4D0A-A77E-BE93D497052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BBD32CC3-5B84-4970-965A-690D6A44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2CA0B86A-D30D-4014-AFDD-6FF7F950A08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C8CE669C-9124-4F40-B8C0-FD09C47D5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05327E7-CFDF-40BF-A16A-52E66DFB41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A7146F9-85C3-410B-A4F1-98B76E0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6BA4223-BD05-452F-81D7-D4AE9561328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286875A8-99D9-4B66-9DFA-3E8F77EE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12CBB3-6EF2-40C6-82C3-EE230C5A04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679F0-1E2F-4F38-A59D-D7D54767BE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945346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1C092C-1DD2-4770-95EE-871B503E88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8C856-863B-476D-949B-FEBD8C003EB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291030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28588"/>
            <a:ext cx="2054225" cy="5986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1863" cy="5986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8A6674-F65D-4504-B2BE-D4FE236ACD7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B5773-06C4-40B9-AFEF-853CC47B0B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1425897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6306FD-12E9-4B6D-99ED-54A0C6E0A1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DDD12-A77A-457F-B9FE-24D5E4FBFF9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B88CA-3BE3-43EE-B659-F22DD68FA7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8467-E773-40DC-B715-C155285EBA7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778056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6E0ACA-1F2A-4A34-9E80-185AB8586D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2B16-C68B-4B97-82EE-F206553A237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5583995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666F83-1674-4A01-90C9-38BB07C2B20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3B1A9-4203-4C0C-B53D-856A7406E00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306712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2E1CA-5C39-4AFD-8C95-F2498ABB55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57D67-7C97-41AB-A118-E1B3D5B8F7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1374454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830ADA-30E7-449C-A95C-A0395886BFE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3382F-4D64-4FB4-A497-6F2B04FBE4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3700746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90FCB5-A6D0-41E0-A948-84081DE340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5A3D1-A994-4A31-BFD0-7E4A1F0A11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014134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8652CEA-E206-4535-A1D9-C2E83206A5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ACB76-2883-47A6-9CDC-15DA479059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3065390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73386B-4DEF-44EC-BFA4-4E20498119A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3EFD6-820A-4CED-A5C2-FD8E9B2450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5099993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8F6FB-BFF2-4CD1-8DBE-3F982D2A26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7E818-B2E2-42E6-B3C3-12113E7711C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2290021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A533412-A6F5-44DE-A070-FF69DD3FC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84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A152729-A71B-4032-9921-BE2329927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EEE8C7C4-DFF0-44F1-A67D-A453AAF7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B55355BD-2655-4823-A045-2068D950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98C1E1E-CF9A-45AB-B3BA-8501E40AA3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999A56DA-0624-4A62-B71C-ED4E74AEAC0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2qypDEqNk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ozaweb.hu/Extra-3D_modellek-Ujkokori_telepules-4055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őskor felosztása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2D0AAE5-7761-4B2E-B55A-8A637F874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4" y="1340768"/>
            <a:ext cx="72104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2024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C405D203-00D7-4923-89DD-56AADC93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763"/>
            <a:ext cx="9144000" cy="6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őskor szakaszai – az újkőkor (csiszolt kőkorszak) 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125822A0-12BC-42E8-B597-D5A66CB9A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78" y="3024189"/>
            <a:ext cx="8875360" cy="175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b="1" dirty="0">
                <a:solidFill>
                  <a:srgbClr val="000000"/>
                </a:solidFill>
                <a:latin typeface="Cambria" panose="02040503050406030204" pitchFamily="18" charset="0"/>
              </a:rPr>
              <a:t>Az újkőkor (neolitikum)</a:t>
            </a:r>
            <a:br>
              <a:rPr lang="hu-HU" altLang="hu-HU" sz="2200" b="1" i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b="1" i="1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 kb. 10 000 éve: utolsó jégkorszak vége, felmelegedés</a:t>
            </a:r>
            <a:br>
              <a:rPr lang="hu-HU" altLang="hu-HU" sz="2200" i="1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i="1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200" i="1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kb. Kr. e. 8000 – Kr. e. 3000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„neolitikus forradalom”: letelepedés és élelemtermelés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népességnövekedés</a:t>
            </a:r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22CA9AC4-B126-4D63-A561-3416AF2B2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45906"/>
          <a:stretch>
            <a:fillRect/>
          </a:stretch>
        </p:blipFill>
        <p:spPr bwMode="auto">
          <a:xfrm>
            <a:off x="2084015" y="1152525"/>
            <a:ext cx="6915523" cy="18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406" b="459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71228668-01E9-4471-BDDE-B41DAC88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18" y="4402843"/>
            <a:ext cx="3813820" cy="24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22AFC984-5631-4B98-A8EB-D7448048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r="11301"/>
          <a:stretch/>
        </p:blipFill>
        <p:spPr bwMode="auto">
          <a:xfrm>
            <a:off x="1331640" y="4781359"/>
            <a:ext cx="2232248" cy="207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EE77ACE5-4CDD-42CD-AB18-4BA3BA7C959E}"/>
              </a:ext>
            </a:extLst>
          </p:cNvPr>
          <p:cNvSpPr/>
          <p:nvPr/>
        </p:nvSpPr>
        <p:spPr>
          <a:xfrm>
            <a:off x="323528" y="2377858"/>
            <a:ext cx="1760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Formatartó eszközök</a:t>
            </a:r>
            <a:endParaRPr lang="hu-HU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4DCB0DB4-4D38-4F84-84E8-FA496E87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" y="0"/>
            <a:ext cx="820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Az újkőkor: a neolitikum </a:t>
            </a:r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B3141FC1-0B87-4782-A28D-8F93F073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694" y="6201047"/>
            <a:ext cx="5044305" cy="6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u-HU" altLang="hu-HU" b="1" dirty="0">
                <a:solidFill>
                  <a:srgbClr val="000000"/>
                </a:solidFill>
                <a:latin typeface="Cambria" panose="02040503050406030204" pitchFamily="18" charset="0"/>
              </a:rPr>
              <a:t>A „termékeny félhold”</a:t>
            </a:r>
          </a:p>
          <a:p>
            <a:pPr algn="ctr" eaLnBrk="1" hangingPunct="1">
              <a:buClrTx/>
            </a:pPr>
            <a:r>
              <a:rPr lang="hu-HU" b="1" dirty="0" err="1">
                <a:highlight>
                  <a:srgbClr val="800000"/>
                </a:highlight>
                <a:latin typeface="Cambria" panose="02040503050406030204" pitchFamily="18" charset="0"/>
                <a:hlinkClick r:id="rId3"/>
              </a:rPr>
              <a:t>Ç</a:t>
            </a:r>
            <a:r>
              <a:rPr lang="hu-HU" altLang="hu-HU" b="1" dirty="0" err="1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3"/>
              </a:rPr>
              <a:t>atalhöyük</a:t>
            </a:r>
            <a:r>
              <a:rPr lang="hu-HU" altLang="hu-HU" b="1" dirty="0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3"/>
              </a:rPr>
              <a:t> 3D</a:t>
            </a:r>
            <a:endParaRPr lang="hu-HU" altLang="hu-HU" b="1" dirty="0">
              <a:solidFill>
                <a:srgbClr val="000000"/>
              </a:solidFill>
              <a:highlight>
                <a:srgbClr val="800000"/>
              </a:highlight>
              <a:latin typeface="Cambria" panose="02040503050406030204" pitchFamily="18" charset="0"/>
            </a:endParaRPr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8DEB4720-EB38-452B-A8D3-149CB0F12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912" r="2828" b="2012"/>
          <a:stretch/>
        </p:blipFill>
        <p:spPr bwMode="auto">
          <a:xfrm>
            <a:off x="4099695" y="1152525"/>
            <a:ext cx="5044305" cy="50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5">
            <a:extLst>
              <a:ext uri="{FF2B5EF4-FFF2-40B4-BE49-F238E27FC236}">
                <a16:creationId xmlns:a16="http://schemas.microsoft.com/office/drawing/2014/main" id="{8F5A0798-6565-40F5-A5B5-5C61427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" y="1152525"/>
            <a:ext cx="9037637" cy="34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3188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b="1" dirty="0">
                <a:solidFill>
                  <a:srgbClr val="000000"/>
                </a:solidFill>
                <a:latin typeface="Cambria" panose="02040503050406030204" pitchFamily="18" charset="0"/>
              </a:rPr>
              <a:t>Az újkőkor (neolitikum)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</a:rPr>
              <a:t>csiszolt kőeszközök, fúrás, nyél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Élelemtermelés: 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Növénytermesztés: ásóbot, eke, sarló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Állattenyésztés: kutya, kecske, juh</a:t>
            </a:r>
          </a:p>
          <a:p>
            <a:pPr eaLnBrk="1" hangingPunct="1">
              <a:spcBef>
                <a:spcPts val="800"/>
              </a:spcBef>
            </a:pPr>
            <a:r>
              <a:rPr lang="hu-HU" altLang="hu-HU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népességnövekedés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házak, falvak, városok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lakóházak – </a:t>
            </a:r>
            <a:r>
              <a:rPr lang="hu-HU" altLang="hu-HU" sz="2200" dirty="0" err="1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5"/>
              </a:rPr>
              <a:t>mozaWeb</a:t>
            </a:r>
            <a:r>
              <a:rPr lang="hu-HU" altLang="hu-HU" sz="2200" dirty="0">
                <a:solidFill>
                  <a:srgbClr val="000000"/>
                </a:solidFill>
                <a:highlight>
                  <a:srgbClr val="800000"/>
                </a:highlight>
                <a:latin typeface="Cambria" panose="02040503050406030204" pitchFamily="18" charset="0"/>
                <a:hlinkClick r:id="rId5"/>
              </a:rPr>
              <a:t> 3D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öltözet: állati bőrök 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helyett vászon 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tárolás eszközei, edények	, 		</a:t>
            </a:r>
            <a:b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</a:rPr>
              <a:t>	főzés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mesterségek megjelenése:</a:t>
            </a:r>
          </a:p>
          <a:p>
            <a:pPr marL="342900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hu-HU" altLang="hu-HU" sz="2200" dirty="0">
                <a:solidFill>
                  <a:srgbClr val="0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fazekasság, szövés</a:t>
            </a:r>
            <a:endParaRPr lang="hu-HU" altLang="hu-HU" sz="2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 dirty="0">
                <a:solidFill>
                  <a:srgbClr val="FFFF66"/>
                </a:solidFill>
                <a:latin typeface="Cambria" panose="02040503050406030204" pitchFamily="18" charset="0"/>
              </a:rPr>
              <a:t>A neolitikum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8BDF6D9-C3C7-4018-A626-58C615CDB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88" y="1844824"/>
            <a:ext cx="5096024" cy="39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204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21327-5AB8-4F2D-B86A-BBB7829A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9"/>
            <a:ext cx="8220075" cy="420092"/>
          </a:xfrm>
        </p:spPr>
        <p:txBody>
          <a:bodyPr/>
          <a:lstStyle/>
          <a:p>
            <a:r>
              <a:rPr lang="hu-HU" altLang="hu-HU" sz="2400" b="1">
                <a:solidFill>
                  <a:srgbClr val="FFFF66"/>
                </a:solidFill>
                <a:latin typeface="Cambria" panose="02040503050406030204" pitchFamily="18" charset="0"/>
              </a:rPr>
              <a:t>A neolitikum</a:t>
            </a:r>
            <a:endParaRPr lang="hu-HU" sz="2400" dirty="0">
              <a:latin typeface="Calibri" panose="020F0502020204030204" pitchFamily="34" charset="0"/>
            </a:endParaRP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9AB8F68A-6920-404F-8E13-217635DF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4" y="1273183"/>
            <a:ext cx="7794612" cy="54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89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4194</TotalTime>
  <Words>148</Words>
  <Application>Microsoft Office PowerPoint</Application>
  <PresentationFormat>Diavetítés a képernyőre (4:3 oldalarány)</PresentationFormat>
  <Paragraphs>19</Paragraphs>
  <Slides>7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Wingdings</vt:lpstr>
      <vt:lpstr>Office Theme</vt:lpstr>
      <vt:lpstr>PowerPoint-bemutató</vt:lpstr>
      <vt:lpstr>Az őskor felosztása</vt:lpstr>
      <vt:lpstr>PowerPoint-bemutató</vt:lpstr>
      <vt:lpstr>PowerPoint-bemutató</vt:lpstr>
      <vt:lpstr>A neolitikum</vt:lpstr>
      <vt:lpstr>A neolitikum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Sumér, az első civilizáció</dc:title>
  <dc:creator>Secondary Teachers 1</dc:creator>
  <cp:lastModifiedBy>Móni</cp:lastModifiedBy>
  <cp:revision>76</cp:revision>
  <cp:lastPrinted>1601-01-01T00:00:00Z</cp:lastPrinted>
  <dcterms:created xsi:type="dcterms:W3CDTF">2005-09-25T20:19:27Z</dcterms:created>
  <dcterms:modified xsi:type="dcterms:W3CDTF">2020-09-04T01:40:18Z</dcterms:modified>
</cp:coreProperties>
</file>